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30"/>
  </p:notesMasterIdLst>
  <p:handoutMasterIdLst>
    <p:handoutMasterId r:id="rId31"/>
  </p:handoutMasterIdLst>
  <p:sldIdLst>
    <p:sldId id="713" r:id="rId2"/>
    <p:sldId id="718" r:id="rId3"/>
    <p:sldId id="773" r:id="rId4"/>
    <p:sldId id="746" r:id="rId5"/>
    <p:sldId id="747" r:id="rId6"/>
    <p:sldId id="770" r:id="rId7"/>
    <p:sldId id="748" r:id="rId8"/>
    <p:sldId id="749" r:id="rId9"/>
    <p:sldId id="751" r:id="rId10"/>
    <p:sldId id="750" r:id="rId11"/>
    <p:sldId id="752" r:id="rId12"/>
    <p:sldId id="753" r:id="rId13"/>
    <p:sldId id="774" r:id="rId14"/>
    <p:sldId id="777" r:id="rId15"/>
    <p:sldId id="756" r:id="rId16"/>
    <p:sldId id="754" r:id="rId17"/>
    <p:sldId id="755" r:id="rId18"/>
    <p:sldId id="771" r:id="rId19"/>
    <p:sldId id="781" r:id="rId20"/>
    <p:sldId id="775" r:id="rId21"/>
    <p:sldId id="757" r:id="rId22"/>
    <p:sldId id="758" r:id="rId23"/>
    <p:sldId id="762" r:id="rId24"/>
    <p:sldId id="759" r:id="rId25"/>
    <p:sldId id="761" r:id="rId26"/>
    <p:sldId id="760" r:id="rId27"/>
    <p:sldId id="776" r:id="rId28"/>
    <p:sldId id="769" r:id="rId29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18"/>
            <p14:sldId id="773"/>
            <p14:sldId id="746"/>
            <p14:sldId id="747"/>
            <p14:sldId id="770"/>
            <p14:sldId id="748"/>
            <p14:sldId id="749"/>
            <p14:sldId id="751"/>
            <p14:sldId id="750"/>
            <p14:sldId id="752"/>
            <p14:sldId id="753"/>
            <p14:sldId id="774"/>
            <p14:sldId id="777"/>
            <p14:sldId id="756"/>
            <p14:sldId id="754"/>
            <p14:sldId id="755"/>
            <p14:sldId id="771"/>
            <p14:sldId id="781"/>
            <p14:sldId id="775"/>
            <p14:sldId id="757"/>
            <p14:sldId id="758"/>
            <p14:sldId id="762"/>
            <p14:sldId id="759"/>
            <p14:sldId id="761"/>
            <p14:sldId id="760"/>
            <p14:sldId id="776"/>
            <p14:sldId id="7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C6531F"/>
    <a:srgbClr val="FF40FF"/>
    <a:srgbClr val="BF5700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1" autoAdjust="0"/>
    <p:restoredTop sz="90881" autoAdjust="0"/>
  </p:normalViewPr>
  <p:slideViewPr>
    <p:cSldViewPr>
      <p:cViewPr varScale="1">
        <p:scale>
          <a:sx n="137" d="100"/>
          <a:sy n="137" d="100"/>
        </p:scale>
        <p:origin x="1128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2/1/24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2/1/24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called over value on which you are measuring </a:t>
            </a:r>
          </a:p>
          <a:p>
            <a:r>
              <a:rPr lang="en-US" dirty="0"/>
              <a:t>If finding CDF of 1: that includes everything up until 1</a:t>
            </a:r>
          </a:p>
          <a:p>
            <a:r>
              <a:rPr lang="en-US" dirty="0"/>
              <a:t>Less than or up to value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9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Inverse of CDF</a:t>
            </a:r>
          </a:p>
          <a:p>
            <a:r>
              <a:rPr lang="en-US" dirty="0"/>
              <a:t>Probability that from distribution, would be a value greater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Defined by its mean (1/mean of distribution = lambda)</a:t>
            </a:r>
          </a:p>
          <a:p>
            <a:r>
              <a:rPr lang="en-US" dirty="0"/>
              <a:t>Amount of time between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2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events within some interval if occur at average rate (counting) == discrete SO NOT CONTINUOUS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success out of total number of trials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4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12" Type="http://schemas.openxmlformats.org/officeDocument/2006/relationships/image" Target="../media/image3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2.png"/><Relationship Id="rId5" Type="http://schemas.openxmlformats.org/officeDocument/2006/relationships/image" Target="../media/image42.png"/><Relationship Id="rId10" Type="http://schemas.openxmlformats.org/officeDocument/2006/relationships/image" Target="../media/image3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random variables &amp; their probability distributions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B0BCB9-EE57-AF47-95AB-9BDEA862CC8D}"/>
              </a:ext>
            </a:extLst>
          </p:cNvPr>
          <p:cNvGrpSpPr/>
          <p:nvPr/>
        </p:nvGrpSpPr>
        <p:grpSpPr>
          <a:xfrm>
            <a:off x="5415589" y="1458074"/>
            <a:ext cx="2550490" cy="1727304"/>
            <a:chOff x="5415589" y="1458074"/>
            <a:chExt cx="2550490" cy="172730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BBFB66-E26B-BA44-8E67-C8F7B250F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8982" y="1528358"/>
              <a:ext cx="2412652" cy="16307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27508B1-C8E7-D945-A8A2-FBF6F2AD2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982" y="1547887"/>
              <a:ext cx="2405571" cy="1611254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598A73-FD63-3847-8995-7D857EA79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667" y="1458074"/>
              <a:ext cx="0" cy="17273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C35073-DB7D-4947-95A7-E6B4A2B8312F}"/>
                </a:ext>
              </a:extLst>
            </p:cNvPr>
            <p:cNvCxnSpPr>
              <a:cxnSpLocks/>
            </p:cNvCxnSpPr>
            <p:nvPr/>
          </p:nvCxnSpPr>
          <p:spPr>
            <a:xfrm>
              <a:off x="5415589" y="3185378"/>
              <a:ext cx="25504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EE2346-5305-D240-9304-49FD297B038B}"/>
                  </a:ext>
                </a:extLst>
              </p:cNvPr>
              <p:cNvSpPr txBox="1"/>
              <p:nvPr/>
            </p:nvSpPr>
            <p:spPr>
              <a:xfrm>
                <a:off x="5291380" y="3890387"/>
                <a:ext cx="2798908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EE2346-5305-D240-9304-49FD297B0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80" y="3890387"/>
                <a:ext cx="2798908" cy="839269"/>
              </a:xfrm>
              <a:prstGeom prst="rect">
                <a:avLst/>
              </a:prstGeom>
              <a:blipFill>
                <a:blip r:embed="rId5"/>
                <a:stretch>
                  <a:fillRect t="-101493" b="-15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7C115C7-E137-674D-A5BD-7FEF952B466D}"/>
              </a:ext>
            </a:extLst>
          </p:cNvPr>
          <p:cNvSpPr txBox="1"/>
          <p:nvPr/>
        </p:nvSpPr>
        <p:spPr>
          <a:xfrm>
            <a:off x="698884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4A252D-7AA2-A043-AFC7-873525789648}"/>
              </a:ext>
            </a:extLst>
          </p:cNvPr>
          <p:cNvCxnSpPr>
            <a:cxnSpLocks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446DCB-FC39-A443-801B-BE5F268F0CDA}"/>
              </a:ext>
            </a:extLst>
          </p:cNvPr>
          <p:cNvCxnSpPr>
            <a:cxnSpLocks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02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C234-3227-EC45-B28F-12687A60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Density Function (CDF)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00867-DD78-0848-BC79-9B7301916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4AF394-62F7-5E44-BF82-11E6590644FA}"/>
              </a:ext>
            </a:extLst>
          </p:cNvPr>
          <p:cNvGrpSpPr/>
          <p:nvPr/>
        </p:nvGrpSpPr>
        <p:grpSpPr>
          <a:xfrm>
            <a:off x="1905000" y="1352550"/>
            <a:ext cx="5334000" cy="3667126"/>
            <a:chOff x="2579511" y="1657703"/>
            <a:chExt cx="7032978" cy="48351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947DD-7839-994C-AAC8-824FF06C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32583D-ADCB-B441-9D7B-1E63813AF723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04A678-0588-734E-820D-3A9C45737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D8C6F0-40F1-644D-BF74-5ACD1611159E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727C50-2CBE-6648-83AD-D90742BD3E20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18AE87-CF21-F748-B593-1258CB51AD99}"/>
                </a:ext>
              </a:extLst>
            </p:cNvPr>
            <p:cNvCxnSpPr>
              <a:cxnSpLocks/>
            </p:cNvCxnSpPr>
            <p:nvPr/>
          </p:nvCxnSpPr>
          <p:spPr>
            <a:xfrm>
              <a:off x="5794587" y="2562578"/>
              <a:ext cx="108034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3C4F0B-6236-8141-8EAD-147049B4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6402" y="2562578"/>
              <a:ext cx="1108185" cy="133027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412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C234-3227-EC45-B28F-12687A60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00867-DD78-0848-BC79-9B7301916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4AF394-62F7-5E44-BF82-11E6590644FA}"/>
              </a:ext>
            </a:extLst>
          </p:cNvPr>
          <p:cNvGrpSpPr/>
          <p:nvPr/>
        </p:nvGrpSpPr>
        <p:grpSpPr>
          <a:xfrm>
            <a:off x="1905000" y="1352550"/>
            <a:ext cx="5334000" cy="3667126"/>
            <a:chOff x="2579511" y="1657703"/>
            <a:chExt cx="7032978" cy="48351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947DD-7839-994C-AAC8-824FF06C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32583D-ADCB-B441-9D7B-1E63813AF723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04A678-0588-734E-820D-3A9C45737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D8C6F0-40F1-644D-BF74-5ACD1611159E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727C50-2CBE-6648-83AD-D90742BD3E20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18AE87-CF21-F748-B593-1258CB51AD99}"/>
                </a:ext>
              </a:extLst>
            </p:cNvPr>
            <p:cNvCxnSpPr>
              <a:cxnSpLocks/>
            </p:cNvCxnSpPr>
            <p:nvPr/>
          </p:nvCxnSpPr>
          <p:spPr>
            <a:xfrm>
              <a:off x="5794587" y="2562578"/>
              <a:ext cx="108034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3C4F0B-6236-8141-8EAD-147049B4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6402" y="2562578"/>
              <a:ext cx="1108185" cy="133027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A53521-9081-284E-A346-7151D44BFBB9}"/>
              </a:ext>
            </a:extLst>
          </p:cNvPr>
          <p:cNvSpPr txBox="1"/>
          <p:nvPr/>
        </p:nvSpPr>
        <p:spPr>
          <a:xfrm>
            <a:off x="6553357" y="1614127"/>
            <a:ext cx="1003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SF(x=1)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B81C14-00A3-B24D-9CB3-299FCE9DF915}"/>
              </a:ext>
            </a:extLst>
          </p:cNvPr>
          <p:cNvCxnSpPr>
            <a:cxnSpLocks/>
          </p:cNvCxnSpPr>
          <p:nvPr/>
        </p:nvCxnSpPr>
        <p:spPr>
          <a:xfrm flipH="1">
            <a:off x="4038601" y="1783404"/>
            <a:ext cx="2268135" cy="2464746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FCF8C7D-0F83-8844-86B3-E2F0AE69AA65}"/>
              </a:ext>
            </a:extLst>
          </p:cNvPr>
          <p:cNvSpPr/>
          <p:nvPr/>
        </p:nvSpPr>
        <p:spPr>
          <a:xfrm>
            <a:off x="6429911" y="2038840"/>
            <a:ext cx="123174" cy="238017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1F0619F-19C5-1841-B49E-97A9E39ADF60}"/>
              </a:ext>
            </a:extLst>
          </p:cNvPr>
          <p:cNvSpPr/>
          <p:nvPr/>
        </p:nvSpPr>
        <p:spPr>
          <a:xfrm>
            <a:off x="6429909" y="1554671"/>
            <a:ext cx="123165" cy="457466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8816A-12F6-5D4C-9EA8-82BAB93D58A2}"/>
              </a:ext>
            </a:extLst>
          </p:cNvPr>
          <p:cNvSpPr txBox="1"/>
          <p:nvPr/>
        </p:nvSpPr>
        <p:spPr>
          <a:xfrm>
            <a:off x="6553074" y="3059645"/>
            <a:ext cx="1074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CDF(x=1)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87E4AF-0142-084E-8A32-126A09C520AF}"/>
              </a:ext>
            </a:extLst>
          </p:cNvPr>
          <p:cNvCxnSpPr>
            <a:cxnSpLocks/>
          </p:cNvCxnSpPr>
          <p:nvPr/>
        </p:nvCxnSpPr>
        <p:spPr>
          <a:xfrm>
            <a:off x="5188449" y="1559236"/>
            <a:ext cx="1241461" cy="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1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difference between a probability and a probability density.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7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mean and variance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common statistics of distributions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83A7-4275-5149-B044-7966BBA05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mean</a:t>
            </a:r>
          </a:p>
          <a:p>
            <a:r>
              <a:rPr lang="en-US" dirty="0">
                <a:solidFill>
                  <a:srgbClr val="C6531F"/>
                </a:solidFill>
              </a:rPr>
              <a:t>variance (standard deviation)</a:t>
            </a:r>
            <a:endParaRPr lang="en-US" dirty="0"/>
          </a:p>
          <a:p>
            <a:r>
              <a:rPr lang="en-US" dirty="0"/>
              <a:t>median and quartiles</a:t>
            </a:r>
          </a:p>
          <a:p>
            <a:r>
              <a:rPr lang="en-US" dirty="0"/>
              <a:t>mode</a:t>
            </a:r>
          </a:p>
          <a:p>
            <a:r>
              <a:rPr lang="en-US" dirty="0"/>
              <a:t>skewness</a:t>
            </a:r>
          </a:p>
          <a:p>
            <a:r>
              <a:rPr lang="en-US" dirty="0"/>
              <a:t>kurtosis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40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B3C0EC-C30D-0E45-B81D-1899FAC6C374}"/>
                  </a:ext>
                </a:extLst>
              </p:cNvPr>
              <p:cNvSpPr txBox="1"/>
              <p:nvPr/>
            </p:nvSpPr>
            <p:spPr>
              <a:xfrm>
                <a:off x="1693028" y="3956456"/>
                <a:ext cx="1661096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B3C0EC-C30D-0E45-B81D-1899FAC6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028" y="3956456"/>
                <a:ext cx="1661096" cy="688522"/>
              </a:xfrm>
              <a:prstGeom prst="rect">
                <a:avLst/>
              </a:prstGeom>
              <a:blipFill>
                <a:blip r:embed="rId4"/>
                <a:stretch>
                  <a:fillRect l="-16794" t="-123636" b="-17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C9B890-34E9-1140-B36D-4936024A6C44}"/>
                  </a:ext>
                </a:extLst>
              </p:cNvPr>
              <p:cNvSpPr txBox="1"/>
              <p:nvPr/>
            </p:nvSpPr>
            <p:spPr>
              <a:xfrm>
                <a:off x="5582546" y="3890388"/>
                <a:ext cx="2145524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C9B890-34E9-1140-B36D-4936024A6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546" y="3890388"/>
                <a:ext cx="2145524" cy="832985"/>
              </a:xfrm>
              <a:prstGeom prst="rect">
                <a:avLst/>
              </a:prstGeom>
              <a:blipFill>
                <a:blip r:embed="rId5"/>
                <a:stretch>
                  <a:fillRect l="-7647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4082AC-6184-3641-9133-BBACCC447155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2474760" y="1503788"/>
            <a:ext cx="8304" cy="16815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653056" y="1503788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/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222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about mean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4082AC-6184-3641-9133-BBACCC447155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2474760" y="1503788"/>
            <a:ext cx="8304" cy="16815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653056" y="1503788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/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/>
              <p:nvPr/>
            </p:nvSpPr>
            <p:spPr>
              <a:xfrm>
                <a:off x="1296569" y="3956456"/>
                <a:ext cx="2364686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69" y="3956456"/>
                <a:ext cx="2364686" cy="688522"/>
              </a:xfrm>
              <a:prstGeom prst="rect">
                <a:avLst/>
              </a:prstGeom>
              <a:blipFill>
                <a:blip r:embed="rId6"/>
                <a:stretch>
                  <a:fillRect l="-7487" t="-123636" b="-17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/>
              <p:nvPr/>
            </p:nvSpPr>
            <p:spPr>
              <a:xfrm>
                <a:off x="5212904" y="3890388"/>
                <a:ext cx="2849113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904" y="3890388"/>
                <a:ext cx="2849113" cy="832985"/>
              </a:xfrm>
              <a:prstGeom prst="rect">
                <a:avLst/>
              </a:prstGeom>
              <a:blipFill>
                <a:blip r:embed="rId7"/>
                <a:stretch>
                  <a:fillRect l="-1770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D1DB32-AA7B-2D42-B2A3-D6D1776673C0}"/>
              </a:ext>
            </a:extLst>
          </p:cNvPr>
          <p:cNvCxnSpPr>
            <a:cxnSpLocks/>
          </p:cNvCxnSpPr>
          <p:nvPr/>
        </p:nvCxnSpPr>
        <p:spPr>
          <a:xfrm>
            <a:off x="6653056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E6C14B-0B16-EA47-9FFF-5D8716D6AE2A}"/>
              </a:ext>
            </a:extLst>
          </p:cNvPr>
          <p:cNvCxnSpPr>
            <a:cxnSpLocks/>
          </p:cNvCxnSpPr>
          <p:nvPr/>
        </p:nvCxnSpPr>
        <p:spPr>
          <a:xfrm>
            <a:off x="2483063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1DB4AF-7F60-5B4A-9A40-88B1D2AC455C}"/>
              </a:ext>
            </a:extLst>
          </p:cNvPr>
          <p:cNvCxnSpPr>
            <a:cxnSpLocks/>
          </p:cNvCxnSpPr>
          <p:nvPr/>
        </p:nvCxnSpPr>
        <p:spPr>
          <a:xfrm flipH="1">
            <a:off x="1961609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80463A-ED1D-344C-89FC-20FDE49C9E9B}"/>
                  </a:ext>
                </a:extLst>
              </p:cNvPr>
              <p:cNvSpPr txBox="1"/>
              <p:nvPr/>
            </p:nvSpPr>
            <p:spPr>
              <a:xfrm>
                <a:off x="2519833" y="2053718"/>
                <a:ext cx="3676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80463A-ED1D-344C-89FC-20FDE49C9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33" y="2053718"/>
                <a:ext cx="36760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/>
              <p:nvPr/>
            </p:nvSpPr>
            <p:spPr>
              <a:xfrm>
                <a:off x="6737970" y="2064332"/>
                <a:ext cx="2253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standard deviation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970" y="2064332"/>
                <a:ext cx="2253630" cy="338554"/>
              </a:xfrm>
              <a:prstGeom prst="rect">
                <a:avLst/>
              </a:prstGeom>
              <a:blipFill>
                <a:blip r:embed="rId9"/>
                <a:stretch>
                  <a:fillRect t="-3571" r="-5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52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Sample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 and 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2819400" y="1700958"/>
            <a:ext cx="2962886" cy="2099248"/>
            <a:chOff x="5003193" y="1749117"/>
            <a:chExt cx="2962886" cy="20992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275429" y="2476881"/>
              <a:ext cx="1794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 of Observations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</p:cNvCxnSpPr>
          <p:nvPr/>
        </p:nvCxnSpPr>
        <p:spPr>
          <a:xfrm flipH="1">
            <a:off x="4469263" y="1780062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4293207" y="1441508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207" y="1441508"/>
                <a:ext cx="36009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/>
              <p:nvPr/>
            </p:nvSpPr>
            <p:spPr>
              <a:xfrm>
                <a:off x="1635672" y="3956456"/>
                <a:ext cx="1312089" cy="784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72" y="3956456"/>
                <a:ext cx="1312089" cy="784638"/>
              </a:xfrm>
              <a:prstGeom prst="rect">
                <a:avLst/>
              </a:prstGeom>
              <a:blipFill>
                <a:blip r:embed="rId4"/>
                <a:stretch>
                  <a:fillRect l="-7619" t="-95238" r="-13333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/>
              <p:nvPr/>
            </p:nvSpPr>
            <p:spPr>
              <a:xfrm>
                <a:off x="5212904" y="3890388"/>
                <a:ext cx="2346668" cy="784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904" y="3890388"/>
                <a:ext cx="2346668" cy="784638"/>
              </a:xfrm>
              <a:prstGeom prst="rect">
                <a:avLst/>
              </a:prstGeom>
              <a:blipFill>
                <a:blip r:embed="rId5"/>
                <a:stretch>
                  <a:fillRect t="-96825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D1DB32-AA7B-2D42-B2A3-D6D1776673C0}"/>
              </a:ext>
            </a:extLst>
          </p:cNvPr>
          <p:cNvCxnSpPr>
            <a:cxnSpLocks/>
          </p:cNvCxnSpPr>
          <p:nvPr/>
        </p:nvCxnSpPr>
        <p:spPr>
          <a:xfrm>
            <a:off x="4469263" y="2642906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/>
              <p:nvPr/>
            </p:nvSpPr>
            <p:spPr>
              <a:xfrm>
                <a:off x="4554177" y="2340606"/>
                <a:ext cx="341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77" y="2340606"/>
                <a:ext cx="34118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7F125CC6-426C-5843-8CD3-79D03341360C}"/>
              </a:ext>
            </a:extLst>
          </p:cNvPr>
          <p:cNvSpPr/>
          <p:nvPr/>
        </p:nvSpPr>
        <p:spPr>
          <a:xfrm>
            <a:off x="3358662" y="2113866"/>
            <a:ext cx="2268415" cy="1327639"/>
          </a:xfrm>
          <a:custGeom>
            <a:avLst/>
            <a:gdLst>
              <a:gd name="connsiteX0" fmla="*/ 0 w 2268415"/>
              <a:gd name="connsiteY0" fmla="*/ 1318846 h 1327639"/>
              <a:gd name="connsiteX1" fmla="*/ 0 w 2268415"/>
              <a:gd name="connsiteY1" fmla="*/ 1099039 h 1327639"/>
              <a:gd name="connsiteX2" fmla="*/ 413238 w 2268415"/>
              <a:gd name="connsiteY2" fmla="*/ 1099039 h 1327639"/>
              <a:gd name="connsiteX3" fmla="*/ 413238 w 2268415"/>
              <a:gd name="connsiteY3" fmla="*/ 659423 h 1327639"/>
              <a:gd name="connsiteX4" fmla="*/ 782515 w 2268415"/>
              <a:gd name="connsiteY4" fmla="*/ 659423 h 1327639"/>
              <a:gd name="connsiteX5" fmla="*/ 782515 w 2268415"/>
              <a:gd name="connsiteY5" fmla="*/ 580293 h 1327639"/>
              <a:gd name="connsiteX6" fmla="*/ 782515 w 2268415"/>
              <a:gd name="connsiteY6" fmla="*/ 167054 h 1327639"/>
              <a:gd name="connsiteX7" fmla="*/ 1125415 w 2268415"/>
              <a:gd name="connsiteY7" fmla="*/ 167054 h 1327639"/>
              <a:gd name="connsiteX8" fmla="*/ 1125415 w 2268415"/>
              <a:gd name="connsiteY8" fmla="*/ 0 h 1327639"/>
              <a:gd name="connsiteX9" fmla="*/ 1494692 w 2268415"/>
              <a:gd name="connsiteY9" fmla="*/ 0 h 1327639"/>
              <a:gd name="connsiteX10" fmla="*/ 1494692 w 2268415"/>
              <a:gd name="connsiteY10" fmla="*/ 729762 h 1327639"/>
              <a:gd name="connsiteX11" fmla="*/ 1899138 w 2268415"/>
              <a:gd name="connsiteY11" fmla="*/ 729762 h 1327639"/>
              <a:gd name="connsiteX12" fmla="*/ 1899138 w 2268415"/>
              <a:gd name="connsiteY12" fmla="*/ 1151793 h 1327639"/>
              <a:gd name="connsiteX13" fmla="*/ 2268415 w 2268415"/>
              <a:gd name="connsiteY13" fmla="*/ 1151793 h 1327639"/>
              <a:gd name="connsiteX14" fmla="*/ 2268415 w 2268415"/>
              <a:gd name="connsiteY14" fmla="*/ 1327639 h 132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68415" h="1327639">
                <a:moveTo>
                  <a:pt x="0" y="1318846"/>
                </a:moveTo>
                <a:lnTo>
                  <a:pt x="0" y="1099039"/>
                </a:lnTo>
                <a:lnTo>
                  <a:pt x="413238" y="1099039"/>
                </a:lnTo>
                <a:lnTo>
                  <a:pt x="413238" y="659423"/>
                </a:lnTo>
                <a:lnTo>
                  <a:pt x="782515" y="659423"/>
                </a:lnTo>
                <a:lnTo>
                  <a:pt x="782515" y="580293"/>
                </a:lnTo>
                <a:lnTo>
                  <a:pt x="782515" y="167054"/>
                </a:lnTo>
                <a:lnTo>
                  <a:pt x="1125415" y="167054"/>
                </a:lnTo>
                <a:lnTo>
                  <a:pt x="1125415" y="0"/>
                </a:lnTo>
                <a:lnTo>
                  <a:pt x="1494692" y="0"/>
                </a:lnTo>
                <a:lnTo>
                  <a:pt x="1494692" y="729762"/>
                </a:lnTo>
                <a:lnTo>
                  <a:pt x="1899138" y="729762"/>
                </a:lnTo>
                <a:lnTo>
                  <a:pt x="1899138" y="1151793"/>
                </a:lnTo>
                <a:lnTo>
                  <a:pt x="2268415" y="1151793"/>
                </a:lnTo>
                <a:lnTo>
                  <a:pt x="2268415" y="1327639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1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mean and variance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7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5B294-D533-9646-9D01-C387D2061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2E8FC-7C30-1C49-9180-8A4E33F98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28" y="1428750"/>
            <a:ext cx="1104891" cy="110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2DC9C-1262-A74B-A7A3-4AFF8527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505680"/>
            <a:ext cx="1461872" cy="913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22400-2095-3B46-BB72-7CD25ABFB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608" y="1438693"/>
            <a:ext cx="3366192" cy="2524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AA9C5-179F-0441-94A4-D9FAFD39E7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31" b="33103"/>
          <a:stretch/>
        </p:blipFill>
        <p:spPr>
          <a:xfrm>
            <a:off x="4175152" y="4128598"/>
            <a:ext cx="3366192" cy="781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4B64E-7818-414B-BD2C-BED0DBDBE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128" y="2647950"/>
            <a:ext cx="2402843" cy="22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48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how four basic probability distributions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normal, exponential,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poisson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binom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ial) </a:t>
            </a:r>
            <a:r>
              <a:rPr lang="en-US" dirty="0">
                <a:solidFill>
                  <a:srgbClr val="C6531F"/>
                </a:solidFill>
              </a:rPr>
              <a:t>relate to particular types of random behavior.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3DA2-D6B8-8F40-B1A5-E727215F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 probability distributions </a:t>
            </a:r>
            <a:r>
              <a:rPr lang="en-US" dirty="0">
                <a:solidFill>
                  <a:srgbClr val="C6531F"/>
                </a:solidFill>
              </a:rPr>
              <a:t>you should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2F3FF-EA50-2E4A-95BF-E1391D37E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</a:t>
            </a:r>
          </a:p>
          <a:p>
            <a:r>
              <a:rPr lang="en-US" dirty="0"/>
              <a:t>Exponential</a:t>
            </a:r>
          </a:p>
          <a:p>
            <a:r>
              <a:rPr lang="en-US" dirty="0"/>
              <a:t>Poisson</a:t>
            </a:r>
          </a:p>
          <a:p>
            <a:r>
              <a:rPr lang="en-US" dirty="0"/>
              <a:t>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B8321-7B84-C64F-ACA9-9902B2D72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1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Normal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2700" dirty="0">
                <a:solidFill>
                  <a:srgbClr val="C6531F"/>
                </a:solidFill>
              </a:rPr>
              <a:t>random fluctuations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572000" cy="3429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independent </a:t>
                </a:r>
                <a:r>
                  <a:rPr lang="en-US" b="1" dirty="0">
                    <a:solidFill>
                      <a:schemeClr val="tx1"/>
                    </a:solidFill>
                  </a:rPr>
                  <a:t>random fluctuations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with </a:t>
                </a:r>
                <a:r>
                  <a:rPr lang="en-US" b="1" dirty="0">
                    <a:solidFill>
                      <a:schemeClr val="tx1"/>
                    </a:solidFill>
                  </a:rPr>
                  <a:t>mean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and </a:t>
                </a:r>
                <a:r>
                  <a:rPr lang="en-US" b="1" dirty="0">
                    <a:solidFill>
                      <a:schemeClr val="tx1"/>
                    </a:solidFill>
                  </a:rPr>
                  <a:t>standard deviation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A cell’s resting membrane voltage.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572000" cy="3429000"/>
              </a:xfrm>
              <a:blipFill>
                <a:blip r:embed="rId2"/>
                <a:stretch>
                  <a:fillRect l="-1944" t="-1107" b="-2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B179A5-4B06-E84F-A78C-05DA44829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5" y="1809750"/>
            <a:ext cx="3826752" cy="24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1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2C4CB-34B9-4847-B2B3-3D0B613B8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Normal Distribution (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2C4CB-34B9-4847-B2B3-3D0B613B8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A5B3B-352C-5144-9495-7A9E67B2E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28D35F-A9CC-7543-83C8-E7A4969B4550}"/>
              </a:ext>
            </a:extLst>
          </p:cNvPr>
          <p:cNvGrpSpPr/>
          <p:nvPr/>
        </p:nvGrpSpPr>
        <p:grpSpPr>
          <a:xfrm>
            <a:off x="6556521" y="2038350"/>
            <a:ext cx="2125887" cy="1875484"/>
            <a:chOff x="2681943" y="3142478"/>
            <a:chExt cx="3380674" cy="29824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B7EB88-5A7B-E549-B696-A8E52D1E1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8035" y="3235640"/>
              <a:ext cx="1854312" cy="21616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B2EE947-519E-A644-98DE-37314840E943}"/>
                    </a:ext>
                  </a:extLst>
                </p:cNvPr>
                <p:cNvSpPr txBox="1"/>
                <p:nvPr/>
              </p:nvSpPr>
              <p:spPr>
                <a:xfrm>
                  <a:off x="4012727" y="5390791"/>
                  <a:ext cx="673490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1DC16C8-A4FC-B547-A770-C9A8D2220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727" y="5390791"/>
                  <a:ext cx="673490" cy="7341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157F1-3607-E548-92F2-36A78923D4DD}"/>
                </a:ext>
              </a:extLst>
            </p:cNvPr>
            <p:cNvCxnSpPr>
              <a:cxnSpLocks/>
            </p:cNvCxnSpPr>
            <p:nvPr/>
          </p:nvCxnSpPr>
          <p:spPr>
            <a:xfrm>
              <a:off x="4316941" y="3266049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85D884-EAE3-764F-963B-E9BE54942418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90" y="4389133"/>
              <a:ext cx="50912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3C7034-C72F-E84D-9BBB-CC479E46045D}"/>
                    </a:ext>
                  </a:extLst>
                </p:cNvPr>
                <p:cNvSpPr txBox="1"/>
                <p:nvPr/>
              </p:nvSpPr>
              <p:spPr>
                <a:xfrm>
                  <a:off x="4446731" y="4389133"/>
                  <a:ext cx="379826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E7474B-3E66-4D46-9BB6-A65B72A31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731" y="4389133"/>
                  <a:ext cx="379826" cy="587327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9152B7-F82C-8147-9736-C3F252BED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1325" y="3142478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615868C-B7AA-D24F-9AEA-5343521E676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943" y="5432019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06D4-A63E-D240-841A-105775148972}"/>
              </a:ext>
            </a:extLst>
          </p:cNvPr>
          <p:cNvGrpSpPr/>
          <p:nvPr/>
        </p:nvGrpSpPr>
        <p:grpSpPr>
          <a:xfrm>
            <a:off x="3500252" y="2038350"/>
            <a:ext cx="2125887" cy="1875484"/>
            <a:chOff x="6220234" y="1043124"/>
            <a:chExt cx="3380674" cy="29824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81EDC1-17D7-C249-8C7D-5B4C3CBB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497" y="1136286"/>
              <a:ext cx="3197970" cy="21616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EFBB8A-56C0-1541-9B79-E2828633C2A4}"/>
                    </a:ext>
                  </a:extLst>
                </p:cNvPr>
                <p:cNvSpPr txBox="1"/>
                <p:nvPr/>
              </p:nvSpPr>
              <p:spPr>
                <a:xfrm>
                  <a:off x="7551018" y="3291437"/>
                  <a:ext cx="673490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7232DC-3252-B540-B136-8E4E5E11E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1018" y="3291437"/>
                  <a:ext cx="673490" cy="7341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997624-99F0-4743-B85C-2662F4783D71}"/>
                </a:ext>
              </a:extLst>
            </p:cNvPr>
            <p:cNvCxnSpPr>
              <a:cxnSpLocks/>
            </p:cNvCxnSpPr>
            <p:nvPr/>
          </p:nvCxnSpPr>
          <p:spPr>
            <a:xfrm>
              <a:off x="7855232" y="1166695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89E9E3-E36A-0540-8AE0-6D568C68E3B9}"/>
                </a:ext>
              </a:extLst>
            </p:cNvPr>
            <p:cNvCxnSpPr/>
            <p:nvPr/>
          </p:nvCxnSpPr>
          <p:spPr>
            <a:xfrm>
              <a:off x="7863481" y="2289779"/>
              <a:ext cx="733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58544A-332A-1047-A8B6-BF3EF42ACFA7}"/>
                    </a:ext>
                  </a:extLst>
                </p:cNvPr>
                <p:cNvSpPr txBox="1"/>
                <p:nvPr/>
              </p:nvSpPr>
              <p:spPr>
                <a:xfrm>
                  <a:off x="8034690" y="2201985"/>
                  <a:ext cx="407051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AC9AE5E-9B04-3F44-8507-37E82933A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690" y="2201985"/>
                  <a:ext cx="407051" cy="587327"/>
                </a:xfrm>
                <a:prstGeom prst="rect">
                  <a:avLst/>
                </a:prstGeom>
                <a:blipFill>
                  <a:blip r:embed="rId7"/>
                  <a:stretch>
                    <a:fillRect l="-14286"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75773A1-AB6A-2449-8EE2-2D042FE2B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616" y="1043124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8ED031-AFC6-B541-9ADF-45F798069652}"/>
                </a:ext>
              </a:extLst>
            </p:cNvPr>
            <p:cNvCxnSpPr>
              <a:cxnSpLocks/>
            </p:cNvCxnSpPr>
            <p:nvPr/>
          </p:nvCxnSpPr>
          <p:spPr>
            <a:xfrm>
              <a:off x="6220234" y="3332665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2B24BA-1886-9741-9A4E-4F035AE84E88}"/>
              </a:ext>
            </a:extLst>
          </p:cNvPr>
          <p:cNvGrpSpPr/>
          <p:nvPr/>
        </p:nvGrpSpPr>
        <p:grpSpPr>
          <a:xfrm>
            <a:off x="455692" y="2057360"/>
            <a:ext cx="2125887" cy="1875484"/>
            <a:chOff x="1007713" y="1043124"/>
            <a:chExt cx="3380674" cy="298247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B808D4-3BEE-914C-B4A8-0C808520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976" y="1136287"/>
              <a:ext cx="3197970" cy="21616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99DC399-0A8D-0A4D-AA55-C52415FD20A5}"/>
                    </a:ext>
                  </a:extLst>
                </p:cNvPr>
                <p:cNvSpPr txBox="1"/>
                <p:nvPr/>
              </p:nvSpPr>
              <p:spPr>
                <a:xfrm>
                  <a:off x="2328450" y="3291437"/>
                  <a:ext cx="684093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8F2A8C5-ACD1-3844-81F0-E9873C110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450" y="3291437"/>
                  <a:ext cx="684093" cy="734159"/>
                </a:xfrm>
                <a:prstGeom prst="rect">
                  <a:avLst/>
                </a:prstGeom>
                <a:blipFill>
                  <a:blip r:embed="rId8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4EE6AA-1C5B-8247-85EF-10E02A9485F9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1" y="1166695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4A695B6-898B-5444-9CD0-1F8F0732AD06}"/>
                </a:ext>
              </a:extLst>
            </p:cNvPr>
            <p:cNvCxnSpPr>
              <a:cxnSpLocks/>
            </p:cNvCxnSpPr>
            <p:nvPr/>
          </p:nvCxnSpPr>
          <p:spPr>
            <a:xfrm>
              <a:off x="2650960" y="2289779"/>
              <a:ext cx="733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FCCFB-97D7-CD49-A31A-D9A02F11403B}"/>
                    </a:ext>
                  </a:extLst>
                </p:cNvPr>
                <p:cNvSpPr txBox="1"/>
                <p:nvPr/>
              </p:nvSpPr>
              <p:spPr>
                <a:xfrm>
                  <a:off x="2822169" y="2201985"/>
                  <a:ext cx="407051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10813F-D76C-0D43-8797-2114F218A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169" y="2201985"/>
                  <a:ext cx="407051" cy="587327"/>
                </a:xfrm>
                <a:prstGeom prst="rect">
                  <a:avLst/>
                </a:prstGeom>
                <a:blipFill>
                  <a:blip r:embed="rId9"/>
                  <a:stretch>
                    <a:fillRect l="-14286"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1B5F94-7BCB-FF4E-9C60-382403DC5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095" y="1043124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98CB722-9745-7C4C-83A6-7596FB9C6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13" y="3332665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843C4-C0AD-B474-88F5-5958AB855259}"/>
              </a:ext>
            </a:extLst>
          </p:cNvPr>
          <p:cNvGrpSpPr/>
          <p:nvPr/>
        </p:nvGrpSpPr>
        <p:grpSpPr>
          <a:xfrm>
            <a:off x="5704497" y="2135066"/>
            <a:ext cx="683256" cy="1380849"/>
            <a:chOff x="2663987" y="2135066"/>
            <a:chExt cx="683256" cy="138084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3BE5A08-6415-ED45-99F4-BD972F1D7E7F}"/>
                </a:ext>
              </a:extLst>
            </p:cNvPr>
            <p:cNvGrpSpPr/>
            <p:nvPr/>
          </p:nvGrpSpPr>
          <p:grpSpPr>
            <a:xfrm>
              <a:off x="2663987" y="2538091"/>
              <a:ext cx="683256" cy="593866"/>
              <a:chOff x="2677301" y="3278360"/>
              <a:chExt cx="683256" cy="593866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4C6EB09B-F2ED-CB42-A2AF-81398205A65E}"/>
                  </a:ext>
                </a:extLst>
              </p:cNvPr>
              <p:cNvSpPr/>
              <p:nvPr/>
            </p:nvSpPr>
            <p:spPr>
              <a:xfrm>
                <a:off x="2743313" y="327836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63DC3586-F853-D641-8B12-5B26EB697529}"/>
                  </a:ext>
                </a:extLst>
              </p:cNvPr>
              <p:cNvSpPr/>
              <p:nvPr/>
            </p:nvSpPr>
            <p:spPr>
              <a:xfrm flipH="1">
                <a:off x="2677301" y="362225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54DA07D-0A49-6E44-949C-1C473777C509}"/>
                    </a:ext>
                  </a:extLst>
                </p:cNvPr>
                <p:cNvSpPr txBox="1"/>
                <p:nvPr/>
              </p:nvSpPr>
              <p:spPr>
                <a:xfrm>
                  <a:off x="2803781" y="2135066"/>
                  <a:ext cx="4226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54DA07D-0A49-6E44-949C-1C473777C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781" y="2135066"/>
                  <a:ext cx="42268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3529" r="-588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8FED9B-F21A-1B40-A94A-07407F18EB71}"/>
                    </a:ext>
                  </a:extLst>
                </p:cNvPr>
                <p:cNvSpPr txBox="1"/>
                <p:nvPr/>
              </p:nvSpPr>
              <p:spPr>
                <a:xfrm>
                  <a:off x="2826247" y="3146583"/>
                  <a:ext cx="4894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8FED9B-F21A-1B40-A94A-07407F18E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6247" y="3146583"/>
                  <a:ext cx="4894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5000" r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4835DF-EAFF-A854-9B54-9CB99BC569FA}"/>
              </a:ext>
            </a:extLst>
          </p:cNvPr>
          <p:cNvGrpSpPr/>
          <p:nvPr/>
        </p:nvGrpSpPr>
        <p:grpSpPr>
          <a:xfrm>
            <a:off x="2653622" y="2123459"/>
            <a:ext cx="709311" cy="1502829"/>
            <a:chOff x="5719036" y="2123459"/>
            <a:chExt cx="709311" cy="150282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4B4EE8A-3D36-1B49-9F80-24B0289C1DD5}"/>
                </a:ext>
              </a:extLst>
            </p:cNvPr>
            <p:cNvGrpSpPr/>
            <p:nvPr/>
          </p:nvGrpSpPr>
          <p:grpSpPr>
            <a:xfrm>
              <a:off x="5719036" y="2585048"/>
              <a:ext cx="683256" cy="593866"/>
              <a:chOff x="2677301" y="3278360"/>
              <a:chExt cx="683256" cy="593866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D0ADA39D-C057-8C47-B467-AACFEBB8944A}"/>
                  </a:ext>
                </a:extLst>
              </p:cNvPr>
              <p:cNvSpPr/>
              <p:nvPr/>
            </p:nvSpPr>
            <p:spPr>
              <a:xfrm>
                <a:off x="2743313" y="327836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704FAEE7-E418-E84E-BEA1-414100A80C88}"/>
                  </a:ext>
                </a:extLst>
              </p:cNvPr>
              <p:cNvSpPr/>
              <p:nvPr/>
            </p:nvSpPr>
            <p:spPr>
              <a:xfrm flipH="1">
                <a:off x="2677301" y="362225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7A95C-AF3B-B64D-ACC4-9675F5D7D216}"/>
                    </a:ext>
                  </a:extLst>
                </p:cNvPr>
                <p:cNvSpPr txBox="1"/>
                <p:nvPr/>
              </p:nvSpPr>
              <p:spPr>
                <a:xfrm>
                  <a:off x="5752906" y="3164623"/>
                  <a:ext cx="67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7A95C-AF3B-B64D-ACC4-9675F5D7D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6" y="3164623"/>
                  <a:ext cx="67544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F28BBDC-AFCE-044E-8867-490975B0C811}"/>
                    </a:ext>
                  </a:extLst>
                </p:cNvPr>
                <p:cNvSpPr txBox="1"/>
                <p:nvPr/>
              </p:nvSpPr>
              <p:spPr>
                <a:xfrm>
                  <a:off x="5752905" y="2123459"/>
                  <a:ext cx="67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F28BBDC-AFCE-044E-8867-490975B0C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5" y="2123459"/>
                  <a:ext cx="675441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7978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Exponential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>
                <a:solidFill>
                  <a:srgbClr val="C6531F"/>
                </a:solidFill>
              </a:rPr>
              <a:t>event intervals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(constant average rate)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724400" cy="3429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</a:t>
                </a:r>
                <a:r>
                  <a:rPr lang="en-US" b="1" dirty="0">
                    <a:solidFill>
                      <a:schemeClr val="tx1"/>
                    </a:solidFill>
                  </a:rPr>
                  <a:t>intervals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between independent events occurring at an </a:t>
                </a:r>
                <a:r>
                  <a:rPr lang="en-US" b="1" dirty="0">
                    <a:solidFill>
                      <a:schemeClr val="tx1"/>
                    </a:solidFill>
                  </a:rPr>
                  <a:t>average rate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Time intervals between spikes in a neuron during steady-state firing.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Time a protein spends in a specific conformation.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724400" cy="3429000"/>
              </a:xfrm>
              <a:blipFill>
                <a:blip r:embed="rId3"/>
                <a:stretch>
                  <a:fillRect l="-1877" t="-2214" r="-536" b="-3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133191A2-6259-684C-B795-9B0BE683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53" y="1581150"/>
            <a:ext cx="3532094" cy="28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05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Poisson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>
                <a:solidFill>
                  <a:srgbClr val="C6531F"/>
                </a:solidFill>
              </a:rPr>
              <a:t># events per interval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(constant average rate)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902756" cy="3429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the </a:t>
                </a:r>
                <a:r>
                  <a:rPr lang="en-US" b="1" dirty="0">
                    <a:solidFill>
                      <a:schemeClr val="tx1"/>
                    </a:solidFill>
                  </a:rPr>
                  <a:t>number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of independent events </a:t>
                </a:r>
                <a:r>
                  <a:rPr lang="en-US" b="1" dirty="0">
                    <a:solidFill>
                      <a:schemeClr val="tx1"/>
                    </a:solidFill>
                  </a:rPr>
                  <a:t>within an interval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(e.g. time or space) if they occur at an </a:t>
                </a:r>
                <a:r>
                  <a:rPr lang="en-US" b="1" dirty="0">
                    <a:solidFill>
                      <a:schemeClr val="tx1"/>
                    </a:solidFill>
                  </a:rPr>
                  <a:t>average rate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Number of spontaneously released vesicles per minute at a synapse.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902756" cy="3429000"/>
              </a:xfrm>
              <a:blipFill>
                <a:blip r:embed="rId3"/>
                <a:stretch>
                  <a:fillRect l="-1813" t="-1107" b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60CD71-91A8-BF4B-BD64-F8AD40448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956" y="1786731"/>
            <a:ext cx="345328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97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Binomial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>
                <a:solidFill>
                  <a:srgbClr val="C6531F"/>
                </a:solidFill>
              </a:rPr>
              <a:t>how many (yes/no) out of the total number?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04950"/>
                <a:ext cx="4890248" cy="3429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the </a:t>
                </a:r>
                <a:r>
                  <a:rPr lang="en-US" b="1" dirty="0">
                    <a:solidFill>
                      <a:schemeClr val="tx1"/>
                    </a:solidFill>
                  </a:rPr>
                  <a:t>number of successes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out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identical and independent </a:t>
                </a:r>
                <a:r>
                  <a:rPr lang="en-US" b="1" dirty="0">
                    <a:solidFill>
                      <a:schemeClr val="tx1"/>
                    </a:solidFill>
                  </a:rPr>
                  <a:t>trials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each with a </a:t>
                </a:r>
                <a:r>
                  <a:rPr lang="en-US" b="1" dirty="0">
                    <a:solidFill>
                      <a:schemeClr val="tx1"/>
                    </a:solidFill>
                  </a:rPr>
                  <a:t>probability of success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Number of occupied binding sites in a tetramer at a specific concentration of ligand.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Number of synapses that released a vesicle in response to a particular presynaptic input.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04950"/>
                <a:ext cx="4890248" cy="3429000"/>
              </a:xfrm>
              <a:blipFill>
                <a:blip r:embed="rId3"/>
                <a:stretch>
                  <a:fillRect l="-1299" t="-2952" r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2329F-97C7-6A44-B2CC-BC6AAB884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904" y="1504950"/>
            <a:ext cx="3659096" cy="2744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76F01E-F077-A140-8DEF-0B6D7B6739CB}"/>
                  </a:ext>
                </a:extLst>
              </p:cNvPr>
              <p:cNvSpPr txBox="1"/>
              <p:nvPr/>
            </p:nvSpPr>
            <p:spPr>
              <a:xfrm>
                <a:off x="7162052" y="4079994"/>
                <a:ext cx="3048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76F01E-F077-A140-8DEF-0B6D7B67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52" y="4079994"/>
                <a:ext cx="3048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CC20B-C681-6E47-A805-27BEC4713930}"/>
                  </a:ext>
                </a:extLst>
              </p:cNvPr>
              <p:cNvSpPr txBox="1"/>
              <p:nvPr/>
            </p:nvSpPr>
            <p:spPr>
              <a:xfrm rot="16200000">
                <a:off x="5097624" y="2656847"/>
                <a:ext cx="8382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CC20B-C681-6E47-A805-27BEC471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97624" y="2656847"/>
                <a:ext cx="838200" cy="338554"/>
              </a:xfrm>
              <a:prstGeom prst="rect">
                <a:avLst/>
              </a:prstGeom>
              <a:blipFill>
                <a:blip r:embed="rId6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4911E-ABB6-9947-8D59-41772819A97D}"/>
                  </a:ext>
                </a:extLst>
              </p:cNvPr>
              <p:cNvSpPr txBox="1"/>
              <p:nvPr/>
            </p:nvSpPr>
            <p:spPr>
              <a:xfrm>
                <a:off x="7924800" y="1698804"/>
                <a:ext cx="8958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4911E-ABB6-9947-8D59-41772819A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1698804"/>
                <a:ext cx="895886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50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how four basic probability distributions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normal, exponential,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poisson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binom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ial) </a:t>
            </a:r>
            <a:r>
              <a:rPr lang="en-US" dirty="0">
                <a:solidFill>
                  <a:srgbClr val="C6531F"/>
                </a:solidFill>
              </a:rPr>
              <a:t>relate to particular types of random behavior.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6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CA385-57BA-E04C-ACCE-F48A9E82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so great about using a probability distribution to describe your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95D9-A466-4F4A-8797-437C34A3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3200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your </a:t>
            </a:r>
            <a:r>
              <a:rPr lang="en-US" b="1" dirty="0">
                <a:solidFill>
                  <a:schemeClr val="tx1"/>
                </a:solidFill>
              </a:rPr>
              <a:t>data is well described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 a simple probability distribution, then this is most likely </a:t>
            </a:r>
            <a:r>
              <a:rPr lang="en-US" b="1" dirty="0">
                <a:solidFill>
                  <a:srgbClr val="C6531F"/>
                </a:solidFill>
              </a:rPr>
              <a:t>what you want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 use.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entire data distribution is described by a </a:t>
            </a:r>
            <a:r>
              <a:rPr lang="en-US" b="1" dirty="0">
                <a:solidFill>
                  <a:schemeClr val="tx1"/>
                </a:solidFill>
              </a:rPr>
              <a:t>small number of meaningful parameters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makes for a very </a:t>
            </a:r>
            <a:r>
              <a:rPr lang="en-US" b="1" dirty="0">
                <a:solidFill>
                  <a:schemeClr val="tx1"/>
                </a:solidFill>
              </a:rPr>
              <a:t>simple data model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 is </a:t>
            </a:r>
            <a:r>
              <a:rPr lang="en-US" b="1" dirty="0">
                <a:solidFill>
                  <a:schemeClr val="tx1"/>
                </a:solidFill>
              </a:rPr>
              <a:t>easy to use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easy to interpret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your </a:t>
            </a:r>
            <a:r>
              <a:rPr lang="en-US" b="1" dirty="0">
                <a:solidFill>
                  <a:schemeClr val="tx1"/>
                </a:solidFill>
              </a:rPr>
              <a:t>data has random variation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(almost always), then this variation is typically modeled with a probability distribution.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8E4B8-0C10-CB42-BCF6-E68753F66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7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difference between a probability and a probability density.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&amp; Continuous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7C3A98-5C91-5841-886B-4D79627DA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31" b="33103"/>
          <a:stretch/>
        </p:blipFill>
        <p:spPr>
          <a:xfrm>
            <a:off x="1314608" y="3530589"/>
            <a:ext cx="2486006" cy="576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B580DB-CB4B-514A-9472-C504D2DABB13}"/>
              </a:ext>
            </a:extLst>
          </p:cNvPr>
          <p:cNvSpPr txBox="1"/>
          <p:nvPr/>
        </p:nvSpPr>
        <p:spPr>
          <a:xfrm>
            <a:off x="5412740" y="4221260"/>
            <a:ext cx="2832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Tomorrow’s Temperature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8A0E99-B501-254E-A099-4FC8767C5F8D}"/>
              </a:ext>
            </a:extLst>
          </p:cNvPr>
          <p:cNvSpPr txBox="1"/>
          <p:nvPr/>
        </p:nvSpPr>
        <p:spPr>
          <a:xfrm>
            <a:off x="1166182" y="4221260"/>
            <a:ext cx="2953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Tomorrow’s Weather Type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8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&amp; Continuous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36C9455-FB44-E54C-B6F4-DEBBD9822231}"/>
              </a:ext>
            </a:extLst>
          </p:cNvPr>
          <p:cNvSpPr txBox="1"/>
          <p:nvPr/>
        </p:nvSpPr>
        <p:spPr>
          <a:xfrm>
            <a:off x="910365" y="3741720"/>
            <a:ext cx="32944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Counting</a:t>
            </a:r>
            <a:r>
              <a:rPr lang="en-US" sz="1600" dirty="0"/>
              <a:t>:</a:t>
            </a:r>
          </a:p>
          <a:p>
            <a:r>
              <a:rPr lang="en-US" sz="1600" dirty="0"/>
              <a:t>	How many cells/spikes?</a:t>
            </a:r>
          </a:p>
          <a:p>
            <a:r>
              <a:rPr lang="en-US" sz="1600" dirty="0"/>
              <a:t>e.g. </a:t>
            </a:r>
            <a:r>
              <a:rPr lang="en-US" sz="1600" b="1" i="1" dirty="0"/>
              <a:t>Classification</a:t>
            </a:r>
            <a:r>
              <a:rPr lang="en-US" sz="1600" dirty="0"/>
              <a:t>:</a:t>
            </a:r>
          </a:p>
          <a:p>
            <a:r>
              <a:rPr lang="en-US" sz="1600" dirty="0"/>
              <a:t>	Which cell type?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CDA362-FA47-C848-BD5E-D1CD62EA659C}"/>
              </a:ext>
            </a:extLst>
          </p:cNvPr>
          <p:cNvSpPr txBox="1"/>
          <p:nvPr/>
        </p:nvSpPr>
        <p:spPr>
          <a:xfrm>
            <a:off x="4889827" y="3741720"/>
            <a:ext cx="3602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Measurement</a:t>
            </a:r>
            <a:r>
              <a:rPr lang="en-US" sz="1600" dirty="0"/>
              <a:t>: </a:t>
            </a:r>
          </a:p>
          <a:p>
            <a:r>
              <a:rPr lang="en-US" sz="1600" dirty="0"/>
              <a:t>	Membrane Voltage, </a:t>
            </a:r>
          </a:p>
          <a:p>
            <a:r>
              <a:rPr lang="en-US" sz="1600" dirty="0"/>
              <a:t>	Synapse Volume, </a:t>
            </a:r>
          </a:p>
          <a:p>
            <a:r>
              <a:rPr lang="en-US" sz="1600" dirty="0"/>
              <a:t>	Ca</a:t>
            </a:r>
            <a:r>
              <a:rPr lang="en-US" sz="1600" baseline="30000" dirty="0"/>
              <a:t>2+</a:t>
            </a:r>
            <a:r>
              <a:rPr lang="en-US" sz="1600" dirty="0"/>
              <a:t> Concentration, etc.</a:t>
            </a:r>
          </a:p>
        </p:txBody>
      </p:sp>
    </p:spTree>
    <p:extLst>
      <p:ext uri="{BB962C8B-B14F-4D97-AF65-F5344CB8AC3E}">
        <p14:creationId xmlns:p14="http://schemas.microsoft.com/office/powerpoint/2010/main" val="371532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=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610018" y="1458074"/>
            <a:ext cx="3222838" cy="2065858"/>
            <a:chOff x="610018" y="1782507"/>
            <a:chExt cx="3222838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58264" y="2335281"/>
              <a:ext cx="16882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Mass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PMF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36C9455-FB44-E54C-B6F4-DEBBD9822231}"/>
              </a:ext>
            </a:extLst>
          </p:cNvPr>
          <p:cNvSpPr txBox="1"/>
          <p:nvPr/>
        </p:nvSpPr>
        <p:spPr>
          <a:xfrm>
            <a:off x="910365" y="3741720"/>
            <a:ext cx="32944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Counting</a:t>
            </a:r>
            <a:r>
              <a:rPr lang="en-US" sz="1600" dirty="0"/>
              <a:t>:</a:t>
            </a:r>
          </a:p>
          <a:p>
            <a:r>
              <a:rPr lang="en-US" sz="1600" dirty="0"/>
              <a:t>	How many cells/spikes?</a:t>
            </a:r>
          </a:p>
          <a:p>
            <a:r>
              <a:rPr lang="en-US" sz="1600" dirty="0"/>
              <a:t>e.g. </a:t>
            </a:r>
            <a:r>
              <a:rPr lang="en-US" sz="1600" b="1" i="1" dirty="0"/>
              <a:t>Classification</a:t>
            </a:r>
            <a:r>
              <a:rPr lang="en-US" sz="1600" dirty="0"/>
              <a:t>:</a:t>
            </a:r>
          </a:p>
          <a:p>
            <a:r>
              <a:rPr lang="en-US" sz="1600" dirty="0"/>
              <a:t>	Which cell type?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CDA362-FA47-C848-BD5E-D1CD62EA659C}"/>
              </a:ext>
            </a:extLst>
          </p:cNvPr>
          <p:cNvSpPr txBox="1"/>
          <p:nvPr/>
        </p:nvSpPr>
        <p:spPr>
          <a:xfrm>
            <a:off x="4889827" y="3741720"/>
            <a:ext cx="3602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Measurement</a:t>
            </a:r>
            <a:r>
              <a:rPr lang="en-US" sz="1600" dirty="0"/>
              <a:t>: </a:t>
            </a:r>
          </a:p>
          <a:p>
            <a:r>
              <a:rPr lang="en-US" sz="1600" dirty="0"/>
              <a:t>	Membrane Voltage, </a:t>
            </a:r>
          </a:p>
          <a:p>
            <a:r>
              <a:rPr lang="en-US" sz="1600" dirty="0"/>
              <a:t>	Synapse Volume, </a:t>
            </a:r>
          </a:p>
          <a:p>
            <a:r>
              <a:rPr lang="en-US" sz="1600" dirty="0"/>
              <a:t>	Ca</a:t>
            </a:r>
            <a:r>
              <a:rPr lang="en-US" sz="1600" baseline="30000" dirty="0"/>
              <a:t>2+</a:t>
            </a:r>
            <a:r>
              <a:rPr lang="en-US" sz="1600" dirty="0"/>
              <a:t> Concentration, etc.</a:t>
            </a:r>
          </a:p>
        </p:txBody>
      </p:sp>
    </p:spTree>
    <p:extLst>
      <p:ext uri="{BB962C8B-B14F-4D97-AF65-F5344CB8AC3E}">
        <p14:creationId xmlns:p14="http://schemas.microsoft.com/office/powerpoint/2010/main" val="20907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all possible probabilities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89E51D-9C43-934C-AD2E-DE6E112C53E3}"/>
                  </a:ext>
                </a:extLst>
              </p:cNvPr>
              <p:cNvSpPr txBox="1"/>
              <p:nvPr/>
            </p:nvSpPr>
            <p:spPr>
              <a:xfrm>
                <a:off x="1872487" y="3962163"/>
                <a:ext cx="1421351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89E51D-9C43-934C-AD2E-DE6E112C5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487" y="3962163"/>
                <a:ext cx="1421351" cy="688522"/>
              </a:xfrm>
              <a:prstGeom prst="rect">
                <a:avLst/>
              </a:prstGeom>
              <a:blipFill>
                <a:blip r:embed="rId2"/>
                <a:stretch>
                  <a:fillRect l="-45133" t="-123636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02F893-1C65-EF44-9BAB-5C5EBB2DB9FB}"/>
                  </a:ext>
                </a:extLst>
              </p:cNvPr>
              <p:cNvSpPr txBox="1"/>
              <p:nvPr/>
            </p:nvSpPr>
            <p:spPr>
              <a:xfrm>
                <a:off x="5727970" y="3890388"/>
                <a:ext cx="1905778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02F893-1C65-EF44-9BAB-5C5EBB2DB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970" y="3890388"/>
                <a:ext cx="1905778" cy="832985"/>
              </a:xfrm>
              <a:prstGeom prst="rect">
                <a:avLst/>
              </a:prstGeom>
              <a:blipFill>
                <a:blip r:embed="rId3"/>
                <a:stretch>
                  <a:fillRect l="-28000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F4979F4-93F4-2B47-B315-939AE19E48B0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ADB531-056B-DD4B-BAB5-9E3FFCF371DC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4149803-90F9-234B-95CA-72AF480FF622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F299C72-71A8-F544-8B91-7DEA2FFB9D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428F2E-CD4B-EA4C-A313-F527DF99561A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4188F81-EBD4-A344-9C2E-A580BBF1F2B8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394AB5A-40DE-9449-94C8-8CE3B5EB5A27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2355CE6-F13F-814D-B5D0-0812E2A567E4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F6B0FBA-E5B9-2F44-895B-BDF4BEB96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BE88A6-C80E-2045-903F-AC9248AB4A4C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69568C-3B6D-FB43-B6BA-F23862107C89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CDC3F1-58F6-814F-8CE9-5E04ECE4E5F6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18528C-ADAE-D84B-B9C3-77206339FEE4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38E51E-8652-854C-9D81-3D94BAB3F41F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7ECD14-2F3E-4248-9404-25E6349B8270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86368AD-23BB-E54C-81C7-318991BDA133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3967947-4B87-9E4D-B2DB-B532D5E8F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1083AE7-30A3-5C49-A673-15646E185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D729640-82E5-A84A-9B0F-AD7BCC38D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70DDE-4344-4348-A87F-E41C944DA8FB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84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BBFB66-E26B-BA44-8E67-C8F7B250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82" y="1528358"/>
            <a:ext cx="2412652" cy="16307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598A73-FD63-3847-8995-7D857EA7906C}"/>
              </a:ext>
            </a:extLst>
          </p:cNvPr>
          <p:cNvCxnSpPr>
            <a:cxnSpLocks/>
          </p:cNvCxnSpPr>
          <p:nvPr/>
        </p:nvCxnSpPr>
        <p:spPr>
          <a:xfrm flipV="1">
            <a:off x="5422667" y="1458074"/>
            <a:ext cx="0" cy="1727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35073-DB7D-4947-95A7-E6B4A2B8312F}"/>
              </a:ext>
            </a:extLst>
          </p:cNvPr>
          <p:cNvCxnSpPr>
            <a:cxnSpLocks/>
          </p:cNvCxnSpPr>
          <p:nvPr/>
        </p:nvCxnSpPr>
        <p:spPr>
          <a:xfrm>
            <a:off x="5415589" y="3185378"/>
            <a:ext cx="2550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DCEF6-56E1-D641-BB2B-089993AC64D0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7D4EB-8407-7F4B-8AC6-6F1C4457D9A0}"/>
              </a:ext>
            </a:extLst>
          </p:cNvPr>
          <p:cNvCxnSpPr>
            <a:cxnSpLocks/>
            <a:stCxn id="9" idx="0"/>
            <a:endCxn id="27" idx="0"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/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EC8E5-A242-E347-BB7A-CF695B67C37B}"/>
              </a:ext>
            </a:extLst>
          </p:cNvPr>
          <p:cNvCxnSpPr>
            <a:cxnSpLocks/>
          </p:cNvCxnSpPr>
          <p:nvPr/>
        </p:nvCxnSpPr>
        <p:spPr>
          <a:xfrm>
            <a:off x="6322347" y="1885950"/>
            <a:ext cx="1" cy="129942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ABC1C9-01A8-814D-9A5E-04DE09C573FB}"/>
              </a:ext>
            </a:extLst>
          </p:cNvPr>
          <p:cNvCxnSpPr>
            <a:cxnSpLocks/>
          </p:cNvCxnSpPr>
          <p:nvPr/>
        </p:nvCxnSpPr>
        <p:spPr>
          <a:xfrm>
            <a:off x="5404105" y="1885950"/>
            <a:ext cx="91679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9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BBFB66-E26B-BA44-8E67-C8F7B250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82" y="1528358"/>
            <a:ext cx="2412652" cy="16307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598A73-FD63-3847-8995-7D857EA7906C}"/>
              </a:ext>
            </a:extLst>
          </p:cNvPr>
          <p:cNvCxnSpPr>
            <a:cxnSpLocks/>
          </p:cNvCxnSpPr>
          <p:nvPr/>
        </p:nvCxnSpPr>
        <p:spPr>
          <a:xfrm flipV="1">
            <a:off x="5422667" y="1458074"/>
            <a:ext cx="0" cy="1727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35073-DB7D-4947-95A7-E6B4A2B8312F}"/>
              </a:ext>
            </a:extLst>
          </p:cNvPr>
          <p:cNvCxnSpPr>
            <a:cxnSpLocks/>
          </p:cNvCxnSpPr>
          <p:nvPr/>
        </p:nvCxnSpPr>
        <p:spPr>
          <a:xfrm>
            <a:off x="5415589" y="3185378"/>
            <a:ext cx="2550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DCEF6-56E1-D641-BB2B-089993AC64D0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7D4EB-8407-7F4B-8AC6-6F1C4457D9A0}"/>
              </a:ext>
            </a:extLst>
          </p:cNvPr>
          <p:cNvCxnSpPr>
            <a:cxnSpLocks/>
            <a:stCxn id="9" idx="0"/>
            <a:endCxn id="27" idx="0"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/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EC8E5-A242-E347-BB7A-CF695B67C37B}"/>
              </a:ext>
            </a:extLst>
          </p:cNvPr>
          <p:cNvCxnSpPr>
            <a:cxnSpLocks/>
          </p:cNvCxnSpPr>
          <p:nvPr/>
        </p:nvCxnSpPr>
        <p:spPr>
          <a:xfrm>
            <a:off x="6322347" y="1885950"/>
            <a:ext cx="1" cy="129942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ABC1C9-01A8-814D-9A5E-04DE09C573FB}"/>
              </a:ext>
            </a:extLst>
          </p:cNvPr>
          <p:cNvCxnSpPr>
            <a:cxnSpLocks/>
          </p:cNvCxnSpPr>
          <p:nvPr/>
        </p:nvCxnSpPr>
        <p:spPr>
          <a:xfrm>
            <a:off x="5404105" y="1885950"/>
            <a:ext cx="91679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5E5D5E-9865-AA4B-A5C0-FDDA091E5565}"/>
                  </a:ext>
                </a:extLst>
              </p:cNvPr>
              <p:cNvSpPr txBox="1"/>
              <p:nvPr/>
            </p:nvSpPr>
            <p:spPr>
              <a:xfrm>
                <a:off x="6019800" y="4536183"/>
                <a:ext cx="12881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5E5D5E-9865-AA4B-A5C0-FDDA091E5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536183"/>
                <a:ext cx="1288110" cy="338554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3CD78BF-15B4-614E-99E9-77867CCB75C5}"/>
              </a:ext>
            </a:extLst>
          </p:cNvPr>
          <p:cNvGrpSpPr/>
          <p:nvPr/>
        </p:nvGrpSpPr>
        <p:grpSpPr>
          <a:xfrm>
            <a:off x="5963051" y="4075911"/>
            <a:ext cx="1233932" cy="390075"/>
            <a:chOff x="6005068" y="4068479"/>
            <a:chExt cx="1233932" cy="48638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49CC6E-E43F-3B4D-9240-B3DC6A0E5C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557" y="4095750"/>
              <a:ext cx="1233443" cy="459113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F2969C-CB53-8A40-9D9E-42884E4DC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05068" y="4068479"/>
              <a:ext cx="1233443" cy="459113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2C207C3-6840-C24F-97A5-87CA9D01E563}"/>
              </a:ext>
            </a:extLst>
          </p:cNvPr>
          <p:cNvSpPr txBox="1"/>
          <p:nvPr/>
        </p:nvSpPr>
        <p:spPr>
          <a:xfrm>
            <a:off x="7418128" y="3925247"/>
            <a:ext cx="1233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Does NOT exist!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67D582-B674-EE45-93B2-F152E1873287}"/>
              </a:ext>
            </a:extLst>
          </p:cNvPr>
          <p:cNvSpPr/>
          <p:nvPr/>
        </p:nvSpPr>
        <p:spPr>
          <a:xfrm>
            <a:off x="5862501" y="4510022"/>
            <a:ext cx="1606830" cy="42613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20632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10631</TotalTime>
  <Words>1092</Words>
  <Application>Microsoft Macintosh PowerPoint</Application>
  <PresentationFormat>On-screen Show (16:9)</PresentationFormat>
  <Paragraphs>251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Calibri</vt:lpstr>
      <vt:lpstr>Cambria Math</vt:lpstr>
      <vt:lpstr>16-9 White Backgroud</vt:lpstr>
      <vt:lpstr>PowerPoint Presentation</vt:lpstr>
      <vt:lpstr>Random Variables</vt:lpstr>
      <vt:lpstr>Learning goals – Probability density</vt:lpstr>
      <vt:lpstr>Discrete &amp; Continuous Random Variables</vt:lpstr>
      <vt:lpstr>Discrete &amp; Continuous Random Variables</vt:lpstr>
      <vt:lpstr>Probability Mass = Probability</vt:lpstr>
      <vt:lpstr>Sum of all possible probabilities = 1</vt:lpstr>
      <vt:lpstr>Probability vs. Probability Density</vt:lpstr>
      <vt:lpstr>Probability vs. Probability Density</vt:lpstr>
      <vt:lpstr>Probability vs. Probability Density</vt:lpstr>
      <vt:lpstr>Cumulative Density Function (CDF)</vt:lpstr>
      <vt:lpstr>Survival Function</vt:lpstr>
      <vt:lpstr>Learning goals – Probability density</vt:lpstr>
      <vt:lpstr>Learning goals – Descriptive statistics</vt:lpstr>
      <vt:lpstr>Some common statistics of distributions </vt:lpstr>
      <vt:lpstr>Mean (μ)</vt:lpstr>
      <vt:lpstr>Variance (σ^2) about mean</vt:lpstr>
      <vt:lpstr>Sample mean (x ̅) and variance (s^2)</vt:lpstr>
      <vt:lpstr>Learning goals – Descriptive statistics</vt:lpstr>
      <vt:lpstr>Learning goals – Probability distributions</vt:lpstr>
      <vt:lpstr>Four probability distributions you should know</vt:lpstr>
      <vt:lpstr>Normal Distribution  random fluctuations</vt:lpstr>
      <vt:lpstr>Standard Normal Distribution (μ=0,σ=1)</vt:lpstr>
      <vt:lpstr>Exponential Distribution  event intervals (constant average rate) </vt:lpstr>
      <vt:lpstr>Poisson Distribution  # events per interval (constant average rate)</vt:lpstr>
      <vt:lpstr>Binomial Distribution  how many (yes/no) out of the total number?</vt:lpstr>
      <vt:lpstr>Learning goals – Probability distributions</vt:lpstr>
      <vt:lpstr>What’s so great about using a probability distribution to describe your data?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Sherman, Eleena</cp:lastModifiedBy>
  <cp:revision>582</cp:revision>
  <cp:lastPrinted>2011-01-24T02:49:42Z</cp:lastPrinted>
  <dcterms:created xsi:type="dcterms:W3CDTF">2011-06-30T15:04:08Z</dcterms:created>
  <dcterms:modified xsi:type="dcterms:W3CDTF">2024-02-02T07:30:33Z</dcterms:modified>
  <cp:category/>
</cp:coreProperties>
</file>